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8AB76AF-D4A9-4D9A-A12D-13B36B5B1A84}" type="datetimeFigureOut">
              <a:rPr lang="en-US" smtClean="0"/>
              <a:t>9/20/2020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7084DC7-7000-41B1-B5EA-18DA1C5497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AB76AF-D4A9-4D9A-A12D-13B36B5B1A84}"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84DC7-7000-41B1-B5EA-18DA1C5497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AB76AF-D4A9-4D9A-A12D-13B36B5B1A84}"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84DC7-7000-41B1-B5EA-18DA1C5497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8AB76AF-D4A9-4D9A-A12D-13B36B5B1A84}" type="datetimeFigureOut">
              <a:rPr lang="en-US" smtClean="0"/>
              <a:t>9/20/2020</a:t>
            </a:fld>
            <a:endParaRPr lang="en-US"/>
          </a:p>
        </p:txBody>
      </p:sp>
      <p:sp>
        <p:nvSpPr>
          <p:cNvPr id="9" name="Slide Number Placeholder 8"/>
          <p:cNvSpPr>
            <a:spLocks noGrp="1"/>
          </p:cNvSpPr>
          <p:nvPr>
            <p:ph type="sldNum" sz="quarter" idx="15"/>
          </p:nvPr>
        </p:nvSpPr>
        <p:spPr/>
        <p:txBody>
          <a:bodyPr rtlCol="0"/>
          <a:lstStyle/>
          <a:p>
            <a:fld id="{B7084DC7-7000-41B1-B5EA-18DA1C54977A}"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8AB76AF-D4A9-4D9A-A12D-13B36B5B1A84}" type="datetimeFigureOut">
              <a:rPr lang="en-US" smtClean="0"/>
              <a:t>9/20/2020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7084DC7-7000-41B1-B5EA-18DA1C54977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8AB76AF-D4A9-4D9A-A12D-13B36B5B1A84}"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84DC7-7000-41B1-B5EA-18DA1C54977A}"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8AB76AF-D4A9-4D9A-A12D-13B36B5B1A84}" type="datetimeFigureOut">
              <a:rPr lang="en-US" smtClean="0"/>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84DC7-7000-41B1-B5EA-18DA1C54977A}"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8AB76AF-D4A9-4D9A-A12D-13B36B5B1A84}" type="datetimeFigureOut">
              <a:rPr lang="en-US" smtClean="0"/>
              <a:t>9/20/2020</a:t>
            </a:fld>
            <a:endParaRPr lang="en-US"/>
          </a:p>
        </p:txBody>
      </p:sp>
      <p:sp>
        <p:nvSpPr>
          <p:cNvPr id="7" name="Slide Number Placeholder 6"/>
          <p:cNvSpPr>
            <a:spLocks noGrp="1"/>
          </p:cNvSpPr>
          <p:nvPr>
            <p:ph type="sldNum" sz="quarter" idx="11"/>
          </p:nvPr>
        </p:nvSpPr>
        <p:spPr/>
        <p:txBody>
          <a:bodyPr rtlCol="0"/>
          <a:lstStyle/>
          <a:p>
            <a:fld id="{B7084DC7-7000-41B1-B5EA-18DA1C54977A}"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B76AF-D4A9-4D9A-A12D-13B36B5B1A84}" type="datetimeFigureOut">
              <a:rPr lang="en-US" smtClean="0"/>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84DC7-7000-41B1-B5EA-18DA1C5497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8AB76AF-D4A9-4D9A-A12D-13B36B5B1A84}" type="datetimeFigureOut">
              <a:rPr lang="en-US" smtClean="0"/>
              <a:t>9/20/2020</a:t>
            </a:fld>
            <a:endParaRPr lang="en-US"/>
          </a:p>
        </p:txBody>
      </p:sp>
      <p:sp>
        <p:nvSpPr>
          <p:cNvPr id="22" name="Slide Number Placeholder 21"/>
          <p:cNvSpPr>
            <a:spLocks noGrp="1"/>
          </p:cNvSpPr>
          <p:nvPr>
            <p:ph type="sldNum" sz="quarter" idx="15"/>
          </p:nvPr>
        </p:nvSpPr>
        <p:spPr/>
        <p:txBody>
          <a:bodyPr rtlCol="0"/>
          <a:lstStyle/>
          <a:p>
            <a:fld id="{B7084DC7-7000-41B1-B5EA-18DA1C54977A}"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8AB76AF-D4A9-4D9A-A12D-13B36B5B1A84}" type="datetimeFigureOut">
              <a:rPr lang="en-US" smtClean="0"/>
              <a:t>9/20/2020</a:t>
            </a:fld>
            <a:endParaRPr lang="en-US"/>
          </a:p>
        </p:txBody>
      </p:sp>
      <p:sp>
        <p:nvSpPr>
          <p:cNvPr id="18" name="Slide Number Placeholder 17"/>
          <p:cNvSpPr>
            <a:spLocks noGrp="1"/>
          </p:cNvSpPr>
          <p:nvPr>
            <p:ph type="sldNum" sz="quarter" idx="11"/>
          </p:nvPr>
        </p:nvSpPr>
        <p:spPr/>
        <p:txBody>
          <a:bodyPr rtlCol="0"/>
          <a:lstStyle/>
          <a:p>
            <a:fld id="{B7084DC7-7000-41B1-B5EA-18DA1C54977A}"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8AB76AF-D4A9-4D9A-A12D-13B36B5B1A84}" type="datetimeFigureOut">
              <a:rPr lang="en-US" smtClean="0"/>
              <a:t>9/20/2020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7084DC7-7000-41B1-B5EA-18DA1C5497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Louis </a:t>
            </a:r>
            <a:r>
              <a:rPr lang="en-US" dirty="0" err="1" smtClean="0"/>
              <a:t>dumont</a:t>
            </a:r>
            <a:endParaRPr lang="en-US" dirty="0"/>
          </a:p>
        </p:txBody>
      </p:sp>
      <p:sp>
        <p:nvSpPr>
          <p:cNvPr id="3" name="Subtitle 2"/>
          <p:cNvSpPr>
            <a:spLocks noGrp="1"/>
          </p:cNvSpPr>
          <p:nvPr>
            <p:ph type="subTitle" idx="1"/>
          </p:nvPr>
        </p:nvSpPr>
        <p:spPr/>
        <p:txBody>
          <a:bodyPr/>
          <a:lstStyle/>
          <a:p>
            <a:pPr algn="r"/>
            <a:r>
              <a:rPr lang="en-US" dirty="0" smtClean="0"/>
              <a:t>Ms. </a:t>
            </a:r>
            <a:r>
              <a:rPr lang="en-US" dirty="0" err="1" smtClean="0"/>
              <a:t>Bushra</a:t>
            </a:r>
            <a:r>
              <a:rPr lang="en-US" dirty="0" smtClean="0"/>
              <a:t> Fatima</a:t>
            </a:r>
          </a:p>
          <a:p>
            <a:pPr algn="r"/>
            <a:r>
              <a:rPr lang="en-US" sz="1100" dirty="0" smtClean="0"/>
              <a:t>Assistant Professor</a:t>
            </a:r>
          </a:p>
          <a:p>
            <a:pPr algn="r"/>
            <a:r>
              <a:rPr lang="en-US" sz="1100" dirty="0" smtClean="0"/>
              <a:t>Department of Sociology</a:t>
            </a:r>
          </a:p>
          <a:p>
            <a:pPr algn="r"/>
            <a:r>
              <a:rPr lang="en-US" sz="1200" dirty="0" err="1" smtClean="0"/>
              <a:t>Shia</a:t>
            </a:r>
            <a:r>
              <a:rPr lang="en-US" sz="1200" dirty="0" smtClean="0"/>
              <a:t> P.G. College, </a:t>
            </a:r>
            <a:r>
              <a:rPr lang="en-US" sz="1200" dirty="0" err="1" smtClean="0"/>
              <a:t>Lucknow</a:t>
            </a:r>
            <a:endParaRPr lang="en-US" sz="1200" dirty="0" smtClean="0"/>
          </a:p>
          <a:p>
            <a:pPr algn="r"/>
            <a:r>
              <a:rPr lang="en-US" sz="1200" dirty="0" smtClean="0"/>
              <a:t>bintemujtaba1@gmail.com</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Binary Opposition</a:t>
            </a:r>
            <a:endParaRPr lang="en-GB" dirty="0"/>
          </a:p>
        </p:txBody>
      </p:sp>
      <p:sp>
        <p:nvSpPr>
          <p:cNvPr id="3" name="Content Placeholder 2"/>
          <p:cNvSpPr>
            <a:spLocks noGrp="1"/>
          </p:cNvSpPr>
          <p:nvPr>
            <p:ph sz="quarter" idx="1"/>
          </p:nvPr>
        </p:nvSpPr>
        <p:spPr/>
        <p:txBody>
          <a:bodyPr>
            <a:normAutofit/>
          </a:bodyPr>
          <a:lstStyle/>
          <a:p>
            <a:r>
              <a:rPr lang="en-US" dirty="0" smtClean="0"/>
              <a:t>Hierarchy implies opposition between pure and impure, which also deter­mines its dialectics</a:t>
            </a:r>
            <a:r>
              <a:rPr lang="en-US" dirty="0" smtClean="0"/>
              <a:t>.</a:t>
            </a:r>
          </a:p>
          <a:p>
            <a:r>
              <a:rPr lang="en-US" dirty="0" smtClean="0"/>
              <a:t>Caste Vs Non-Caste</a:t>
            </a:r>
          </a:p>
          <a:p>
            <a:pPr lvl="1"/>
            <a:r>
              <a:rPr lang="en-US" dirty="0" smtClean="0"/>
              <a:t>B.K.V.S / AS</a:t>
            </a:r>
            <a:endParaRPr lang="en-GB" dirty="0" smtClean="0"/>
          </a:p>
          <a:p>
            <a:r>
              <a:rPr lang="en-GB" dirty="0" smtClean="0"/>
              <a:t>Priest Vs Non-Priest</a:t>
            </a:r>
          </a:p>
          <a:p>
            <a:pPr lvl="1"/>
            <a:r>
              <a:rPr lang="en-GB" dirty="0" smtClean="0"/>
              <a:t>B / K.V.S</a:t>
            </a:r>
            <a:endParaRPr lang="en-GB" dirty="0" smtClean="0"/>
          </a:p>
          <a:p>
            <a:r>
              <a:rPr lang="en-GB" dirty="0" smtClean="0"/>
              <a:t>Ruling Caste Vs Non-Ruling Caste</a:t>
            </a:r>
          </a:p>
          <a:p>
            <a:pPr lvl="1"/>
            <a:r>
              <a:rPr lang="en-GB" dirty="0" smtClean="0"/>
              <a:t>K / B.V.S</a:t>
            </a:r>
          </a:p>
          <a:p>
            <a:r>
              <a:rPr lang="en-GB" dirty="0" smtClean="0"/>
              <a:t>Business Caste Vs Service Caste</a:t>
            </a:r>
            <a:endParaRPr lang="en-GB" dirty="0" smtClean="0"/>
          </a:p>
          <a:p>
            <a:pPr lvl="1"/>
            <a:r>
              <a:rPr lang="en-GB" dirty="0" smtClean="0"/>
              <a:t>V / 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Continuum</a:t>
            </a:r>
            <a:endParaRPr lang="en-GB" dirty="0"/>
          </a:p>
        </p:txBody>
      </p:sp>
      <p:sp>
        <p:nvSpPr>
          <p:cNvPr id="3" name="Content Placeholder 2"/>
          <p:cNvSpPr>
            <a:spLocks noGrp="1"/>
          </p:cNvSpPr>
          <p:nvPr>
            <p:ph sz="quarter" idx="1"/>
          </p:nvPr>
        </p:nvSpPr>
        <p:spPr/>
        <p:txBody>
          <a:bodyPr/>
          <a:lstStyle/>
          <a:p>
            <a:r>
              <a:rPr lang="en-GB" dirty="0" smtClean="0"/>
              <a:t>Pure Vs Impure</a:t>
            </a:r>
          </a:p>
          <a:p>
            <a:pPr lvl="1"/>
            <a:r>
              <a:rPr lang="en-GB" dirty="0" smtClean="0"/>
              <a:t>B.K.V.S / AS</a:t>
            </a:r>
          </a:p>
          <a:p>
            <a:pPr lvl="1"/>
            <a:r>
              <a:rPr lang="en-GB" dirty="0" smtClean="0"/>
              <a:t>B.K.V / S</a:t>
            </a:r>
          </a:p>
          <a:p>
            <a:pPr lvl="1"/>
            <a:r>
              <a:rPr lang="en-GB" dirty="0" smtClean="0"/>
              <a:t>B.K / VS</a:t>
            </a:r>
          </a:p>
          <a:p>
            <a:pPr lvl="1"/>
            <a:r>
              <a:rPr lang="en-GB" dirty="0" smtClean="0"/>
              <a:t>B / KVS</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b="1" dirty="0" smtClean="0"/>
              <a:t>Homo </a:t>
            </a:r>
            <a:r>
              <a:rPr lang="en-US" b="1" dirty="0" err="1" smtClean="0"/>
              <a:t>Hierarchicus</a:t>
            </a:r>
            <a:endParaRPr lang="en-GB" dirty="0"/>
          </a:p>
        </p:txBody>
      </p:sp>
      <p:sp>
        <p:nvSpPr>
          <p:cNvPr id="3" name="Content Placeholder 2"/>
          <p:cNvSpPr>
            <a:spLocks noGrp="1"/>
          </p:cNvSpPr>
          <p:nvPr>
            <p:ph sz="quarter" idx="1"/>
          </p:nvPr>
        </p:nvSpPr>
        <p:spPr/>
        <p:txBody>
          <a:bodyPr/>
          <a:lstStyle/>
          <a:p>
            <a:r>
              <a:rPr lang="en-US" dirty="0" smtClean="0"/>
              <a:t>This is a complete, theoretical work that helps us to access the vast body of available ethnographic data on caste. This work is different from others as it begins with a cardinal explan­atory principle – </a:t>
            </a:r>
            <a:r>
              <a:rPr lang="en-US" dirty="0" smtClean="0"/>
              <a:t>hierarchy.</a:t>
            </a:r>
          </a:p>
          <a:p>
            <a:r>
              <a:rPr lang="en-US" dirty="0" smtClean="0"/>
              <a:t>Hierarchy is said to distinguish Indian society from ‘modern’ societies whose fundamental social principle is equality</a:t>
            </a:r>
            <a:r>
              <a:rPr lang="en-US" dirty="0" smtClean="0"/>
              <a:t>.</a:t>
            </a:r>
          </a:p>
          <a:p>
            <a:r>
              <a:rPr lang="en-US" dirty="0" smtClean="0"/>
              <a:t>The major theme of this review can be anticipated thus: any hierarchy, like any equalitarian system, is opposed by those who see its effect upon themselves as </a:t>
            </a:r>
            <a:r>
              <a:rPr lang="en-US" dirty="0" smtClean="0"/>
              <a:t>disadvantageous.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Continuum</a:t>
            </a:r>
            <a:endParaRPr lang="en-GB" dirty="0"/>
          </a:p>
        </p:txBody>
      </p:sp>
      <p:sp>
        <p:nvSpPr>
          <p:cNvPr id="3" name="Content Placeholder 2"/>
          <p:cNvSpPr>
            <a:spLocks noGrp="1"/>
          </p:cNvSpPr>
          <p:nvPr>
            <p:ph sz="quarter" idx="1"/>
          </p:nvPr>
        </p:nvSpPr>
        <p:spPr/>
        <p:txBody>
          <a:bodyPr/>
          <a:lstStyle/>
          <a:p>
            <a:r>
              <a:rPr lang="en-US" dirty="0" smtClean="0"/>
              <a:t>Dumont finds ‘traditional’ societies to be characterized by conception of the collective nature of man, by the primacy of social rather than individual goals, and thus by ‘hierarchy’ (by which he means ritual hierarchy, based on the purity/pollution opposition). ‘Modern’ societies are characterized contrastively by individualism and hence by egalitarianism (the antithesis of hierarchy</a:t>
            </a:r>
            <a:r>
              <a:rPr lang="en-US" dirty="0" smtClean="0"/>
              <a:t>).</a:t>
            </a:r>
          </a:p>
          <a:p>
            <a:r>
              <a:rPr lang="en-US" dirty="0" err="1" smtClean="0"/>
              <a:t>Dumant</a:t>
            </a:r>
            <a:r>
              <a:rPr lang="en-US" dirty="0" smtClean="0"/>
              <a:t> has called Indian society as Homo Major and Western Society as Homo Minor.</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a:t>
            </a:r>
            <a:endParaRPr lang="en-GB" dirty="0"/>
          </a:p>
        </p:txBody>
      </p:sp>
      <p:sp>
        <p:nvSpPr>
          <p:cNvPr id="3" name="Content Placeholder 2"/>
          <p:cNvSpPr>
            <a:spLocks noGrp="1"/>
          </p:cNvSpPr>
          <p:nvPr>
            <p:ph sz="quarter" idx="1"/>
          </p:nvPr>
        </p:nvSpPr>
        <p:spPr/>
        <p:txBody>
          <a:bodyPr/>
          <a:lstStyle/>
          <a:p>
            <a:r>
              <a:rPr lang="en-GB" dirty="0" err="1" smtClean="0"/>
              <a:t>Mahajan</a:t>
            </a:r>
            <a:r>
              <a:rPr lang="en-GB" dirty="0" smtClean="0"/>
              <a:t>, D. And </a:t>
            </a:r>
            <a:r>
              <a:rPr lang="en-GB" dirty="0" err="1" smtClean="0"/>
              <a:t>Mahajan</a:t>
            </a:r>
            <a:r>
              <a:rPr lang="en-GB" dirty="0" smtClean="0"/>
              <a:t>, K., Perspective on Indian Society</a:t>
            </a:r>
          </a:p>
          <a:p>
            <a:r>
              <a:rPr lang="en-GB" dirty="0" err="1" smtClean="0"/>
              <a:t>Nagla</a:t>
            </a:r>
            <a:r>
              <a:rPr lang="en-GB" dirty="0" smtClean="0"/>
              <a:t>, B.K., Indian Sociological Thought</a:t>
            </a:r>
          </a:p>
          <a:p>
            <a:pP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609671"/>
            <a:ext cx="6477000" cy="1200329"/>
          </a:xfrm>
          <a:prstGeom prst="rect">
            <a:avLst/>
          </a:prstGeom>
          <a:noFill/>
        </p:spPr>
        <p:txBody>
          <a:bodyPr wrap="square" rtlCol="0">
            <a:spAutoFit/>
          </a:bodyPr>
          <a:lstStyle/>
          <a:p>
            <a:pPr algn="ctr"/>
            <a:r>
              <a:rPr lang="en-GB" sz="7200" b="1" dirty="0" smtClean="0"/>
              <a:t>THANK YOU</a:t>
            </a:r>
            <a:endParaRPr lang="en-GB" sz="7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 Dumont (1911- 1998)</a:t>
            </a:r>
            <a:endParaRPr lang="en-US" dirty="0"/>
          </a:p>
        </p:txBody>
      </p:sp>
      <p:sp>
        <p:nvSpPr>
          <p:cNvPr id="3" name="Content Placeholder 2"/>
          <p:cNvSpPr>
            <a:spLocks noGrp="1"/>
          </p:cNvSpPr>
          <p:nvPr>
            <p:ph sz="quarter" idx="1"/>
          </p:nvPr>
        </p:nvSpPr>
        <p:spPr>
          <a:xfrm>
            <a:off x="457200" y="1600200"/>
            <a:ext cx="4191000" cy="4873752"/>
          </a:xfrm>
        </p:spPr>
        <p:txBody>
          <a:bodyPr>
            <a:normAutofit lnSpcReduction="10000"/>
          </a:bodyPr>
          <a:lstStyle/>
          <a:p>
            <a:r>
              <a:rPr lang="en-US" dirty="0" smtClean="0"/>
              <a:t>An </a:t>
            </a:r>
            <a:r>
              <a:rPr lang="en-US" dirty="0" smtClean="0"/>
              <a:t>eminent sociologist and </a:t>
            </a:r>
            <a:r>
              <a:rPr lang="en-US" dirty="0" err="1" smtClean="0"/>
              <a:t>Indologist</a:t>
            </a:r>
            <a:r>
              <a:rPr lang="en-US" dirty="0" smtClean="0"/>
              <a:t>, was a towering figure in the fields of sociology and anthropology in the world</a:t>
            </a:r>
            <a:r>
              <a:rPr lang="en-US" dirty="0" smtClean="0"/>
              <a:t>.</a:t>
            </a:r>
          </a:p>
          <a:p>
            <a:r>
              <a:rPr lang="en-US" dirty="0" smtClean="0"/>
              <a:t>His focus of debate has been India and the </a:t>
            </a:r>
            <a:r>
              <a:rPr lang="en-US" dirty="0" smtClean="0"/>
              <a:t>West.</a:t>
            </a:r>
          </a:p>
          <a:p>
            <a:r>
              <a:rPr lang="en-US" dirty="0" smtClean="0"/>
              <a:t>His </a:t>
            </a:r>
            <a:r>
              <a:rPr lang="en-US" dirty="0" smtClean="0"/>
              <a:t>exemplary studies are best on methodologies that he constructed for the study of particular societies and for inter-</a:t>
            </a:r>
            <a:r>
              <a:rPr lang="en-US" dirty="0" err="1" smtClean="0"/>
              <a:t>civilizational</a:t>
            </a:r>
            <a:r>
              <a:rPr lang="en-US" dirty="0" smtClean="0"/>
              <a:t> </a:t>
            </a:r>
            <a:r>
              <a:rPr lang="en-US" dirty="0" smtClean="0"/>
              <a:t>comparison.</a:t>
            </a:r>
            <a:endParaRPr lang="en-US" dirty="0"/>
          </a:p>
        </p:txBody>
      </p:sp>
      <p:pic>
        <p:nvPicPr>
          <p:cNvPr id="1026" name="Picture 2" descr="C:\Users\lenovo\Downloads\Louis Dumont.jpeg"/>
          <p:cNvPicPr>
            <a:picLocks noChangeAspect="1" noChangeArrowheads="1"/>
          </p:cNvPicPr>
          <p:nvPr/>
        </p:nvPicPr>
        <p:blipFill>
          <a:blip r:embed="rId2"/>
          <a:srcRect/>
          <a:stretch>
            <a:fillRect/>
          </a:stretch>
        </p:blipFill>
        <p:spPr bwMode="auto">
          <a:xfrm>
            <a:off x="4783287" y="1600200"/>
            <a:ext cx="3217713" cy="4876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 Dumont’s Major Work</a:t>
            </a:r>
            <a:endParaRPr lang="en-US" dirty="0"/>
          </a:p>
        </p:txBody>
      </p:sp>
      <p:sp>
        <p:nvSpPr>
          <p:cNvPr id="3" name="Content Placeholder 2"/>
          <p:cNvSpPr>
            <a:spLocks noGrp="1"/>
          </p:cNvSpPr>
          <p:nvPr>
            <p:ph sz="quarter" idx="1"/>
          </p:nvPr>
        </p:nvSpPr>
        <p:spPr/>
        <p:txBody>
          <a:bodyPr/>
          <a:lstStyle/>
          <a:p>
            <a:r>
              <a:rPr lang="en-US" dirty="0" smtClean="0"/>
              <a:t>Hierarchy and Marriage Alliance in South Indian Kinship, 1957</a:t>
            </a:r>
          </a:p>
          <a:p>
            <a:r>
              <a:rPr lang="en-US" dirty="0" smtClean="0"/>
              <a:t>Homo </a:t>
            </a:r>
            <a:r>
              <a:rPr lang="en-US" dirty="0" err="1" smtClean="0"/>
              <a:t>Hierarchicus</a:t>
            </a:r>
            <a:r>
              <a:rPr lang="en-US" dirty="0" smtClean="0"/>
              <a:t>: The Caste System and its Implications, 1966 (French), 1970 (English)</a:t>
            </a:r>
          </a:p>
          <a:p>
            <a:r>
              <a:rPr lang="en-US" dirty="0" err="1" smtClean="0"/>
              <a:t>PraMalai</a:t>
            </a:r>
            <a:r>
              <a:rPr lang="en-US" dirty="0" smtClean="0"/>
              <a:t> </a:t>
            </a:r>
            <a:r>
              <a:rPr lang="en-US" dirty="0" err="1" smtClean="0"/>
              <a:t>Kallar</a:t>
            </a:r>
            <a:r>
              <a:rPr lang="en-US" dirty="0" smtClean="0"/>
              <a:t>: A South Indian Sub-Caste, 1957</a:t>
            </a:r>
          </a:p>
          <a:p>
            <a:r>
              <a:rPr lang="en-US" dirty="0" smtClean="0"/>
              <a:t>Religion, Politics, and History in India: Collected Papers in Indian Sociology, 1970</a:t>
            </a:r>
          </a:p>
          <a:p>
            <a:r>
              <a:rPr lang="en-US" dirty="0" smtClean="0"/>
              <a:t>Homo </a:t>
            </a:r>
            <a:r>
              <a:rPr lang="en-US" dirty="0" err="1" smtClean="0"/>
              <a:t>Aequalis</a:t>
            </a:r>
            <a:r>
              <a:rPr lang="en-US" dirty="0" smtClean="0"/>
              <a:t>, 1977</a:t>
            </a:r>
          </a:p>
          <a:p>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Contribution of Dumont</a:t>
            </a:r>
            <a:endParaRPr lang="en-US" dirty="0"/>
          </a:p>
        </p:txBody>
      </p:sp>
      <p:sp>
        <p:nvSpPr>
          <p:cNvPr id="3" name="Content Placeholder 2"/>
          <p:cNvSpPr>
            <a:spLocks noGrp="1"/>
          </p:cNvSpPr>
          <p:nvPr>
            <p:ph sz="quarter" idx="1"/>
          </p:nvPr>
        </p:nvSpPr>
        <p:spPr/>
        <p:txBody>
          <a:bodyPr/>
          <a:lstStyle/>
          <a:p>
            <a:r>
              <a:rPr lang="en-US" dirty="0" smtClean="0"/>
              <a:t>Methodological perspective</a:t>
            </a:r>
          </a:p>
          <a:p>
            <a:r>
              <a:rPr lang="en-US" dirty="0" smtClean="0"/>
              <a:t>The Caste System</a:t>
            </a:r>
          </a:p>
          <a:p>
            <a:r>
              <a:rPr lang="en-US" dirty="0" smtClean="0"/>
              <a:t>Concept of Pure and Impure</a:t>
            </a:r>
          </a:p>
          <a:p>
            <a:r>
              <a:rPr lang="en-US" dirty="0" smtClean="0"/>
              <a:t>Theory of </a:t>
            </a:r>
            <a:r>
              <a:rPr lang="en-US" dirty="0" err="1" smtClean="0"/>
              <a:t>Varnas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Caste System</a:t>
            </a:r>
            <a:endParaRPr lang="en-US" dirty="0"/>
          </a:p>
        </p:txBody>
      </p:sp>
      <p:sp>
        <p:nvSpPr>
          <p:cNvPr id="3" name="Content Placeholder 2"/>
          <p:cNvSpPr>
            <a:spLocks noGrp="1"/>
          </p:cNvSpPr>
          <p:nvPr>
            <p:ph sz="quarter" idx="1"/>
          </p:nvPr>
        </p:nvSpPr>
        <p:spPr/>
        <p:txBody>
          <a:bodyPr>
            <a:normAutofit/>
          </a:bodyPr>
          <a:lstStyle/>
          <a:p>
            <a:r>
              <a:rPr lang="en-US" dirty="0" smtClean="0"/>
              <a:t>Dumont says that caste is not a form of stratification but a special form of inequality, whose essence has to be deciphered by the sociologists. Here, Dumont identifies ‘hierarchy’ as the essential value under­lying the caste system, supported by Hinduism</a:t>
            </a:r>
            <a:r>
              <a:rPr lang="en-US" dirty="0" smtClean="0"/>
              <a:t>.</a:t>
            </a:r>
          </a:p>
          <a:p>
            <a:pPr fontAlgn="base"/>
            <a:r>
              <a:rPr lang="en-US" dirty="0" smtClean="0"/>
              <a:t>Dumont starts with </a:t>
            </a:r>
            <a:r>
              <a:rPr lang="en-US" dirty="0" err="1" smtClean="0"/>
              <a:t>Bougie’s</a:t>
            </a:r>
            <a:r>
              <a:rPr lang="en-US" dirty="0" smtClean="0"/>
              <a:t> definition of caste and says that it divides the whole Indian society into a larger number of hereditary groups distinguished from one another and connected together by three characteristics</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Continuum</a:t>
            </a:r>
            <a:endParaRPr lang="en-GB" dirty="0"/>
          </a:p>
        </p:txBody>
      </p:sp>
      <p:sp>
        <p:nvSpPr>
          <p:cNvPr id="3" name="Content Placeholder 2"/>
          <p:cNvSpPr>
            <a:spLocks noGrp="1"/>
          </p:cNvSpPr>
          <p:nvPr>
            <p:ph sz="quarter" idx="1"/>
          </p:nvPr>
        </p:nvSpPr>
        <p:spPr/>
        <p:txBody>
          <a:bodyPr/>
          <a:lstStyle/>
          <a:p>
            <a:pPr marL="457200" lvl="1" indent="-457200">
              <a:spcBef>
                <a:spcPts val="600"/>
              </a:spcBef>
              <a:buSzPct val="70000"/>
              <a:buFont typeface="+mj-lt"/>
              <a:buAutoNum type="alphaLcParenR"/>
            </a:pPr>
            <a:r>
              <a:rPr lang="en-US" dirty="0" smtClean="0"/>
              <a:t>Separation on the basis of rules of the caste in matters of marriage and contact, whether direct or </a:t>
            </a:r>
            <a:r>
              <a:rPr lang="en-GB" dirty="0" smtClean="0"/>
              <a:t>indirect</a:t>
            </a:r>
            <a:r>
              <a:rPr lang="en-US" dirty="0" smtClean="0"/>
              <a:t> (food</a:t>
            </a:r>
            <a:r>
              <a:rPr lang="en-US" dirty="0" smtClean="0"/>
              <a:t>);</a:t>
            </a:r>
          </a:p>
          <a:p>
            <a:pPr marL="457200" lvl="1" indent="-457200">
              <a:spcBef>
                <a:spcPts val="600"/>
              </a:spcBef>
              <a:buSzPct val="70000"/>
              <a:buFont typeface="+mj-lt"/>
              <a:buAutoNum type="alphaLcParenR"/>
            </a:pPr>
            <a:r>
              <a:rPr lang="en-US" dirty="0" smtClean="0"/>
              <a:t>Interdependent </a:t>
            </a:r>
            <a:r>
              <a:rPr lang="en-US" dirty="0" smtClean="0"/>
              <a:t>of work or division of </a:t>
            </a:r>
            <a:r>
              <a:rPr lang="en-US" dirty="0" err="1" smtClean="0"/>
              <a:t>labour</a:t>
            </a:r>
            <a:r>
              <a:rPr lang="en-US" dirty="0" smtClean="0"/>
              <a:t>, </a:t>
            </a:r>
            <a:r>
              <a:rPr lang="en-US" dirty="0" smtClean="0"/>
              <a:t>each group </a:t>
            </a:r>
            <a:r>
              <a:rPr lang="en-US" dirty="0" smtClean="0"/>
              <a:t>having, in theory or by tradition, a profession from which their members can depart only within certain limits; </a:t>
            </a:r>
            <a:r>
              <a:rPr lang="en-US" dirty="0" smtClean="0"/>
              <a:t>and</a:t>
            </a:r>
          </a:p>
          <a:p>
            <a:pPr marL="457200" lvl="1" indent="-457200">
              <a:spcBef>
                <a:spcPts val="600"/>
              </a:spcBef>
              <a:buSzPct val="70000"/>
              <a:buFont typeface="+mj-lt"/>
              <a:buAutoNum type="alphaLcParenR"/>
            </a:pPr>
            <a:r>
              <a:rPr lang="en-US" dirty="0" smtClean="0"/>
              <a:t>Finally</a:t>
            </a:r>
            <a:r>
              <a:rPr lang="en-US" dirty="0" smtClean="0"/>
              <a:t>, gradation of status or hierarchy, which ranks the groups as relatively superior or inferior to one another</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Continuum</a:t>
            </a:r>
            <a:endParaRPr lang="en-GB" dirty="0"/>
          </a:p>
        </p:txBody>
      </p:sp>
      <p:sp>
        <p:nvSpPr>
          <p:cNvPr id="3" name="Content Placeholder 2"/>
          <p:cNvSpPr>
            <a:spLocks noGrp="1"/>
          </p:cNvSpPr>
          <p:nvPr>
            <p:ph sz="quarter" idx="1"/>
          </p:nvPr>
        </p:nvSpPr>
        <p:spPr/>
        <p:txBody>
          <a:bodyPr>
            <a:normAutofit/>
          </a:bodyPr>
          <a:lstStyle/>
          <a:p>
            <a:pPr fontAlgn="base"/>
            <a:r>
              <a:rPr lang="en-US" dirty="0" smtClean="0"/>
              <a:t>Dumont views that this definition indicates the main apparent characteristics of the caste system. He describes mainly three things</a:t>
            </a:r>
            <a:r>
              <a:rPr lang="en-US" dirty="0" smtClean="0"/>
              <a:t>:</a:t>
            </a:r>
          </a:p>
          <a:p>
            <a:pPr marL="822960" lvl="1" indent="-457200" fontAlgn="base">
              <a:buFont typeface="+mj-lt"/>
              <a:buAutoNum type="arabicPeriod"/>
            </a:pPr>
            <a:r>
              <a:rPr lang="en-US" dirty="0" smtClean="0"/>
              <a:t>India is composed of many small territories and castes;</a:t>
            </a:r>
          </a:p>
          <a:p>
            <a:pPr marL="822960" lvl="1" indent="-457200" fontAlgn="base">
              <a:buFont typeface="+mj-lt"/>
              <a:buAutoNum type="arabicPeriod"/>
            </a:pPr>
            <a:r>
              <a:rPr lang="en-US" dirty="0" smtClean="0"/>
              <a:t>Every caste is limited to particular and definite geographic area</a:t>
            </a:r>
          </a:p>
          <a:p>
            <a:pPr marL="822960" lvl="1" indent="-457200" fontAlgn="base">
              <a:buFont typeface="+mj-lt"/>
              <a:buAutoNum type="arabicPeriod"/>
            </a:pPr>
            <a:r>
              <a:rPr lang="en-US" dirty="0" smtClean="0"/>
              <a:t>Marrying outside one’s own caste is not possible in the caste </a:t>
            </a:r>
            <a:r>
              <a:rPr lang="en-US" dirty="0" smtClean="0"/>
              <a:t>system</a:t>
            </a:r>
            <a:endParaRPr lang="en-US" dirty="0" smtClean="0"/>
          </a:p>
          <a:p>
            <a:pPr fontAlgn="base"/>
            <a:r>
              <a:rPr lang="en-US" dirty="0" smtClean="0"/>
              <a:t>Dumont views that this definition indicates the main apparent characteristics of the caste system. He describes mainly three things</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Pure-Impure</a:t>
            </a:r>
            <a:endParaRPr lang="en-GB" dirty="0"/>
          </a:p>
        </p:txBody>
      </p:sp>
      <p:sp>
        <p:nvSpPr>
          <p:cNvPr id="3" name="Content Placeholder 2"/>
          <p:cNvSpPr>
            <a:spLocks noGrp="1"/>
          </p:cNvSpPr>
          <p:nvPr>
            <p:ph sz="quarter" idx="1"/>
          </p:nvPr>
        </p:nvSpPr>
        <p:spPr/>
        <p:txBody>
          <a:bodyPr>
            <a:normAutofit lnSpcReduction="10000"/>
          </a:bodyPr>
          <a:lstStyle/>
          <a:p>
            <a:r>
              <a:rPr lang="en-US" dirty="0" smtClean="0"/>
              <a:t>His analysis is based on a single principle, i.e., the opposition of pure and impure. This opposition underlies ‘hierarchy’, which means superiority of the pure and inferiority of impure. This principle also underlies ‘separation’, which means pure and the impure must be kept separate</a:t>
            </a:r>
            <a:r>
              <a:rPr lang="en-US" dirty="0" smtClean="0"/>
              <a:t>.</a:t>
            </a:r>
          </a:p>
          <a:p>
            <a:r>
              <a:rPr lang="en-US" dirty="0" smtClean="0"/>
              <a:t>In the </a:t>
            </a:r>
            <a:r>
              <a:rPr lang="en-US" dirty="0" smtClean="0"/>
              <a:t>concept of pure and impure, Dumont had two questions in mind: Why is this distinction applied to hered­itary groups? And, if it accounts for the contrast between Brahmins and untouchables, can it account equally for the division of society into a large number of groups, themselves sometime extremely sub-divided?</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Continuum</a:t>
            </a:r>
            <a:endParaRPr lang="en-GB" dirty="0"/>
          </a:p>
        </p:txBody>
      </p:sp>
      <p:sp>
        <p:nvSpPr>
          <p:cNvPr id="3" name="Content Placeholder 2"/>
          <p:cNvSpPr>
            <a:spLocks noGrp="1"/>
          </p:cNvSpPr>
          <p:nvPr>
            <p:ph sz="quarter" idx="1"/>
          </p:nvPr>
        </p:nvSpPr>
        <p:spPr/>
        <p:txBody>
          <a:bodyPr>
            <a:normAutofit fontScale="92500"/>
          </a:bodyPr>
          <a:lstStyle/>
          <a:p>
            <a:r>
              <a:rPr lang="en-US" dirty="0" smtClean="0"/>
              <a:t>The Brahmins, assigned with the priestly functions, occupied the top rank in the social hierarchy and were considered ‘pure’ as compared to other castes, whereas the untouchables, being ‘impure’, and segregated outside the village, were not allowed to draw water from the same wells from which the Brahmins did so</a:t>
            </a:r>
            <a:r>
              <a:rPr lang="en-US" dirty="0" smtClean="0"/>
              <a:t>.</a:t>
            </a:r>
          </a:p>
          <a:p>
            <a:r>
              <a:rPr lang="en-US" dirty="0" smtClean="0"/>
              <a:t>Dumont </a:t>
            </a:r>
            <a:r>
              <a:rPr lang="en-US" dirty="0" smtClean="0"/>
              <a:t>categorized impurity into: temporary </a:t>
            </a:r>
            <a:r>
              <a:rPr lang="en-US" dirty="0" smtClean="0"/>
              <a:t>and </a:t>
            </a:r>
            <a:r>
              <a:rPr lang="en-US" dirty="0" smtClean="0"/>
              <a:t>permanent. </a:t>
            </a:r>
          </a:p>
          <a:p>
            <a:pPr lvl="1"/>
            <a:r>
              <a:rPr lang="en-US" dirty="0" smtClean="0"/>
              <a:t>Permanent Impurity: Untouchables </a:t>
            </a:r>
            <a:r>
              <a:rPr lang="en-US" dirty="0" smtClean="0"/>
              <a:t>are specialized in ‘impure’ tasks, which lead to the attribution of a massive and permanent impurity to some categories of people</a:t>
            </a:r>
            <a:r>
              <a:rPr lang="en-US" dirty="0" smtClean="0"/>
              <a:t>.</a:t>
            </a:r>
          </a:p>
          <a:p>
            <a:pPr lvl="1"/>
            <a:r>
              <a:rPr lang="en-US" dirty="0" smtClean="0"/>
              <a:t>Temporary Impurity: In </a:t>
            </a:r>
            <a:r>
              <a:rPr lang="en-US" dirty="0" smtClean="0"/>
              <a:t>India, persons affected by this kind of event are treated as impure for a prescribed </a:t>
            </a:r>
            <a:r>
              <a:rPr lang="en-US" dirty="0" smtClean="0"/>
              <a:t>period.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87</TotalTime>
  <Words>882</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Louis dumont</vt:lpstr>
      <vt:lpstr>Louis Dumont (1911- 1998)</vt:lpstr>
      <vt:lpstr>Louis Dumont’s Major Work</vt:lpstr>
      <vt:lpstr>Main Contribution of Dumont</vt:lpstr>
      <vt:lpstr>The Caste System</vt:lpstr>
      <vt:lpstr>Continuum</vt:lpstr>
      <vt:lpstr>Continuum</vt:lpstr>
      <vt:lpstr>Pure-Impure</vt:lpstr>
      <vt:lpstr>Continuum</vt:lpstr>
      <vt:lpstr>Binary Opposition</vt:lpstr>
      <vt:lpstr>Continuum</vt:lpstr>
      <vt:lpstr>Homo Hierarchicus</vt:lpstr>
      <vt:lpstr>Continuum</vt:lpstr>
      <vt:lpstr>Reference</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 dumont</dc:title>
  <dc:creator>lenovo</dc:creator>
  <cp:lastModifiedBy>lenovo</cp:lastModifiedBy>
  <cp:revision>26</cp:revision>
  <dcterms:created xsi:type="dcterms:W3CDTF">2020-09-20T15:51:19Z</dcterms:created>
  <dcterms:modified xsi:type="dcterms:W3CDTF">2020-09-20T17:18:57Z</dcterms:modified>
</cp:coreProperties>
</file>